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801" r:id="rId2"/>
    <p:sldMasterId id="2147483825" r:id="rId3"/>
  </p:sldMasterIdLst>
  <p:notesMasterIdLst>
    <p:notesMasterId r:id="rId17"/>
  </p:notesMasterIdLst>
  <p:sldIdLst>
    <p:sldId id="308" r:id="rId4"/>
    <p:sldId id="279" r:id="rId5"/>
    <p:sldId id="296" r:id="rId6"/>
    <p:sldId id="310" r:id="rId7"/>
    <p:sldId id="311" r:id="rId8"/>
    <p:sldId id="313" r:id="rId9"/>
    <p:sldId id="314" r:id="rId10"/>
    <p:sldId id="301" r:id="rId11"/>
    <p:sldId id="297" r:id="rId12"/>
    <p:sldId id="317" r:id="rId13"/>
    <p:sldId id="294" r:id="rId14"/>
    <p:sldId id="295" r:id="rId15"/>
    <p:sldId id="291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CC0000"/>
    <a:srgbClr val="663300"/>
    <a:srgbClr val="FFCC66"/>
    <a:srgbClr val="993300"/>
    <a:srgbClr val="0000CC"/>
    <a:srgbClr val="CC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24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A26A5-B509-43CE-8068-0F82C8C527C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509F0DCB-F01C-41AB-8A2D-46ED7237ED1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/>
            <a:t>Морским транспортом</a:t>
          </a:r>
          <a:endParaRPr lang="ru-RU" sz="2000" dirty="0"/>
        </a:p>
      </dgm:t>
    </dgm:pt>
    <dgm:pt modelId="{911F74F5-B952-4552-9E5A-11308EAA0313}" type="parTrans" cxnId="{00EDC3C7-C6DB-420F-92C2-F0A82EC9D458}">
      <dgm:prSet/>
      <dgm:spPr/>
      <dgm:t>
        <a:bodyPr/>
        <a:lstStyle/>
        <a:p>
          <a:endParaRPr lang="ru-RU"/>
        </a:p>
      </dgm:t>
    </dgm:pt>
    <dgm:pt modelId="{42B123E5-8E4D-41B8-AA6E-DDA675AD0E4D}" type="sibTrans" cxnId="{00EDC3C7-C6DB-420F-92C2-F0A82EC9D458}">
      <dgm:prSet/>
      <dgm:spPr/>
      <dgm:t>
        <a:bodyPr/>
        <a:lstStyle/>
        <a:p>
          <a:endParaRPr lang="ru-RU"/>
        </a:p>
      </dgm:t>
    </dgm:pt>
    <dgm:pt modelId="{F2B030B9-E7A7-4A8A-86FC-7D0E60063C5B}" type="pres">
      <dgm:prSet presAssocID="{D30A26A5-B509-43CE-8068-0F82C8C527C7}" presName="Name0" presStyleCnt="0">
        <dgm:presLayoutVars>
          <dgm:dir/>
          <dgm:resizeHandles val="exact"/>
        </dgm:presLayoutVars>
      </dgm:prSet>
      <dgm:spPr/>
    </dgm:pt>
    <dgm:pt modelId="{E04F6AAD-E36A-4EAF-BD61-051A220EA42B}" type="pres">
      <dgm:prSet presAssocID="{509F0DCB-F01C-41AB-8A2D-46ED7237ED13}" presName="composite" presStyleCnt="0"/>
      <dgm:spPr/>
    </dgm:pt>
    <dgm:pt modelId="{8761E07E-27C0-40A8-9C3C-6E04EA7633E3}" type="pres">
      <dgm:prSet presAssocID="{509F0DCB-F01C-41AB-8A2D-46ED7237ED13}" presName="rect1" presStyleLbl="bgImgPlace1" presStyleIdx="0" presStyleCnt="1" custLinFactNeighborX="-1058" custLinFactNeighborY="-18974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</dgm:spPr>
    </dgm:pt>
    <dgm:pt modelId="{20C641E5-5D46-431F-872D-E4F1BC710DAB}" type="pres">
      <dgm:prSet presAssocID="{509F0DCB-F01C-41AB-8A2D-46ED7237ED13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381B12-9F49-43E7-80A4-89C3C4DD0F4B}" type="presOf" srcId="{509F0DCB-F01C-41AB-8A2D-46ED7237ED13}" destId="{20C641E5-5D46-431F-872D-E4F1BC710DAB}" srcOrd="0" destOrd="0" presId="urn:microsoft.com/office/officeart/2008/layout/BendingPictureCaptionList"/>
    <dgm:cxn modelId="{00EDC3C7-C6DB-420F-92C2-F0A82EC9D458}" srcId="{D30A26A5-B509-43CE-8068-0F82C8C527C7}" destId="{509F0DCB-F01C-41AB-8A2D-46ED7237ED13}" srcOrd="0" destOrd="0" parTransId="{911F74F5-B952-4552-9E5A-11308EAA0313}" sibTransId="{42B123E5-8E4D-41B8-AA6E-DDA675AD0E4D}"/>
    <dgm:cxn modelId="{37914715-6714-4181-95AE-69517E0F6CBE}" type="presOf" srcId="{D30A26A5-B509-43CE-8068-0F82C8C527C7}" destId="{F2B030B9-E7A7-4A8A-86FC-7D0E60063C5B}" srcOrd="0" destOrd="0" presId="urn:microsoft.com/office/officeart/2008/layout/BendingPictureCaptionList"/>
    <dgm:cxn modelId="{FD963E30-C856-4C23-9242-8A86ED400D65}" type="presParOf" srcId="{F2B030B9-E7A7-4A8A-86FC-7D0E60063C5B}" destId="{E04F6AAD-E36A-4EAF-BD61-051A220EA42B}" srcOrd="0" destOrd="0" presId="urn:microsoft.com/office/officeart/2008/layout/BendingPictureCaptionList"/>
    <dgm:cxn modelId="{F6743FFA-EBED-4E2A-8D8C-8017D33297B9}" type="presParOf" srcId="{E04F6AAD-E36A-4EAF-BD61-051A220EA42B}" destId="{8761E07E-27C0-40A8-9C3C-6E04EA7633E3}" srcOrd="0" destOrd="0" presId="urn:microsoft.com/office/officeart/2008/layout/BendingPictureCaptionList"/>
    <dgm:cxn modelId="{87455AEF-6568-419C-9395-C05E5B914C93}" type="presParOf" srcId="{E04F6AAD-E36A-4EAF-BD61-051A220EA42B}" destId="{20C641E5-5D46-431F-872D-E4F1BC710DA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ED729D-6FAF-4C8B-8CB4-46D55F657360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B83F28BE-22DE-4A59-974A-9A2E500881C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/>
            <a:t>ж/д вагонами</a:t>
          </a:r>
          <a:endParaRPr lang="ru-RU" sz="2000" dirty="0"/>
        </a:p>
      </dgm:t>
    </dgm:pt>
    <dgm:pt modelId="{89B98D25-411A-4601-9F46-373F8D0D6441}" type="parTrans" cxnId="{E82BD6BC-06C0-4A2C-B116-0662747B7DCA}">
      <dgm:prSet/>
      <dgm:spPr/>
      <dgm:t>
        <a:bodyPr/>
        <a:lstStyle/>
        <a:p>
          <a:endParaRPr lang="ru-RU"/>
        </a:p>
      </dgm:t>
    </dgm:pt>
    <dgm:pt modelId="{3A63212F-CA70-46A5-AFC5-A6BB6E7568EE}" type="sibTrans" cxnId="{E82BD6BC-06C0-4A2C-B116-0662747B7DCA}">
      <dgm:prSet/>
      <dgm:spPr/>
      <dgm:t>
        <a:bodyPr/>
        <a:lstStyle/>
        <a:p>
          <a:endParaRPr lang="ru-RU"/>
        </a:p>
      </dgm:t>
    </dgm:pt>
    <dgm:pt modelId="{926BAD46-E892-4ADB-82EA-06CA2F814B5E}" type="pres">
      <dgm:prSet presAssocID="{9DED729D-6FAF-4C8B-8CB4-46D55F657360}" presName="Name0" presStyleCnt="0">
        <dgm:presLayoutVars>
          <dgm:dir/>
          <dgm:resizeHandles val="exact"/>
        </dgm:presLayoutVars>
      </dgm:prSet>
      <dgm:spPr/>
    </dgm:pt>
    <dgm:pt modelId="{E2104F82-46A6-4A5D-954C-3216555A13E6}" type="pres">
      <dgm:prSet presAssocID="{B83F28BE-22DE-4A59-974A-9A2E500881C8}" presName="composite" presStyleCnt="0"/>
      <dgm:spPr/>
    </dgm:pt>
    <dgm:pt modelId="{3B4DB942-CBD8-4E14-956B-84A78FC6E4B5}" type="pres">
      <dgm:prSet presAssocID="{B83F28BE-22DE-4A59-974A-9A2E500881C8}" presName="rect1" presStyleLbl="bgImgPlace1" presStyleIdx="0" presStyleCnt="1" custLinFactNeighborY="-18427"/>
      <dgm:spPr>
        <a:blipFill>
          <a:blip xmlns:r="http://schemas.openxmlformats.org/officeDocument/2006/relationships" r:embed="rId1">
            <a:extLst/>
          </a:blip>
          <a:srcRect/>
          <a:stretch>
            <a:fillRect l="-10000" r="-10000"/>
          </a:stretch>
        </a:blipFill>
      </dgm:spPr>
    </dgm:pt>
    <dgm:pt modelId="{9E96C52C-267F-4EF5-93BF-BC3281A0E051}" type="pres">
      <dgm:prSet presAssocID="{B83F28BE-22DE-4A59-974A-9A2E500881C8}" presName="wedgeRectCallout1" presStyleLbl="node1" presStyleIdx="0" presStyleCnt="1" custLinFactNeighborX="761" custLinFactNeighborY="18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2EFB6E-1537-4952-9C5A-42C896C95D4B}" type="presOf" srcId="{B83F28BE-22DE-4A59-974A-9A2E500881C8}" destId="{9E96C52C-267F-4EF5-93BF-BC3281A0E051}" srcOrd="0" destOrd="0" presId="urn:microsoft.com/office/officeart/2008/layout/BendingPictureCaptionList"/>
    <dgm:cxn modelId="{15E66514-8270-401C-A973-C8A88F52BEE2}" type="presOf" srcId="{9DED729D-6FAF-4C8B-8CB4-46D55F657360}" destId="{926BAD46-E892-4ADB-82EA-06CA2F814B5E}" srcOrd="0" destOrd="0" presId="urn:microsoft.com/office/officeart/2008/layout/BendingPictureCaptionList"/>
    <dgm:cxn modelId="{E82BD6BC-06C0-4A2C-B116-0662747B7DCA}" srcId="{9DED729D-6FAF-4C8B-8CB4-46D55F657360}" destId="{B83F28BE-22DE-4A59-974A-9A2E500881C8}" srcOrd="0" destOrd="0" parTransId="{89B98D25-411A-4601-9F46-373F8D0D6441}" sibTransId="{3A63212F-CA70-46A5-AFC5-A6BB6E7568EE}"/>
    <dgm:cxn modelId="{51BA1F37-226F-42C6-BDE5-C706A8BB458F}" type="presParOf" srcId="{926BAD46-E892-4ADB-82EA-06CA2F814B5E}" destId="{E2104F82-46A6-4A5D-954C-3216555A13E6}" srcOrd="0" destOrd="0" presId="urn:microsoft.com/office/officeart/2008/layout/BendingPictureCaptionList"/>
    <dgm:cxn modelId="{4F0EA575-0F8A-406C-9240-6A340373944D}" type="presParOf" srcId="{E2104F82-46A6-4A5D-954C-3216555A13E6}" destId="{3B4DB942-CBD8-4E14-956B-84A78FC6E4B5}" srcOrd="0" destOrd="0" presId="urn:microsoft.com/office/officeart/2008/layout/BendingPictureCaptionList"/>
    <dgm:cxn modelId="{8CACFAFD-1008-4154-A39D-C72773A51354}" type="presParOf" srcId="{E2104F82-46A6-4A5D-954C-3216555A13E6}" destId="{9E96C52C-267F-4EF5-93BF-BC3281A0E05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AC9DB7-C502-48A1-9488-7C0AB290507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</dgm:pt>
    <dgm:pt modelId="{F1DEE34E-EF00-4524-8D7E-607E6D5BB23F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dirty="0" smtClean="0"/>
            <a:t>Автомобильным транспортом</a:t>
          </a:r>
          <a:endParaRPr lang="ru-RU" sz="2000" dirty="0"/>
        </a:p>
      </dgm:t>
    </dgm:pt>
    <dgm:pt modelId="{53C89D86-2F44-422B-AB50-E1FB580E71F9}" type="parTrans" cxnId="{D876F0EE-6A2F-4A38-8F56-7F6C19CF1589}">
      <dgm:prSet/>
      <dgm:spPr/>
      <dgm:t>
        <a:bodyPr/>
        <a:lstStyle/>
        <a:p>
          <a:endParaRPr lang="ru-RU"/>
        </a:p>
      </dgm:t>
    </dgm:pt>
    <dgm:pt modelId="{00A4C7F7-5A05-4F5E-A300-E2FC79936406}" type="sibTrans" cxnId="{D876F0EE-6A2F-4A38-8F56-7F6C19CF1589}">
      <dgm:prSet/>
      <dgm:spPr/>
      <dgm:t>
        <a:bodyPr/>
        <a:lstStyle/>
        <a:p>
          <a:endParaRPr lang="ru-RU"/>
        </a:p>
      </dgm:t>
    </dgm:pt>
    <dgm:pt modelId="{2F638AD6-2852-4784-BC33-5C3DD3FBB2E0}" type="pres">
      <dgm:prSet presAssocID="{83AC9DB7-C502-48A1-9488-7C0AB2905077}" presName="Name0" presStyleCnt="0">
        <dgm:presLayoutVars>
          <dgm:dir/>
          <dgm:resizeHandles val="exact"/>
        </dgm:presLayoutVars>
      </dgm:prSet>
      <dgm:spPr/>
    </dgm:pt>
    <dgm:pt modelId="{AB1C835C-EAC9-4CE3-B751-32E1E61D989F}" type="pres">
      <dgm:prSet presAssocID="{F1DEE34E-EF00-4524-8D7E-607E6D5BB23F}" presName="composite" presStyleCnt="0"/>
      <dgm:spPr/>
    </dgm:pt>
    <dgm:pt modelId="{5E62352A-5D82-4077-BD22-CBE2DF993B32}" type="pres">
      <dgm:prSet presAssocID="{F1DEE34E-EF00-4524-8D7E-607E6D5BB23F}" presName="rect1" presStyleLbl="bgImgPlace1" presStyleIdx="0" presStyleCnt="1" custScaleX="102761" custScaleY="102064" custLinFactNeighborX="-1" custLinFactNeighborY="-16840"/>
      <dgm:spPr>
        <a:blipFill>
          <a:blip xmlns:r="http://schemas.openxmlformats.org/officeDocument/2006/relationships" r:embed="rId1">
            <a:extLst/>
          </a:blip>
          <a:srcRect/>
          <a:stretch>
            <a:fillRect l="-17000" r="-17000"/>
          </a:stretch>
        </a:blipFill>
      </dgm:spPr>
    </dgm:pt>
    <dgm:pt modelId="{18E9DE39-AEFF-4A0D-A5DF-3B742DFD7123}" type="pres">
      <dgm:prSet presAssocID="{F1DEE34E-EF00-4524-8D7E-607E6D5BB23F}" presName="wedgeRectCallout1" presStyleLbl="node1" presStyleIdx="0" presStyleCnt="1" custScaleX="109813" custLinFactNeighborX="-2997" custLinFactNeighborY="14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76F0EE-6A2F-4A38-8F56-7F6C19CF1589}" srcId="{83AC9DB7-C502-48A1-9488-7C0AB2905077}" destId="{F1DEE34E-EF00-4524-8D7E-607E6D5BB23F}" srcOrd="0" destOrd="0" parTransId="{53C89D86-2F44-422B-AB50-E1FB580E71F9}" sibTransId="{00A4C7F7-5A05-4F5E-A300-E2FC79936406}"/>
    <dgm:cxn modelId="{25E32557-0697-4308-A5F3-5230A560A5E5}" type="presOf" srcId="{83AC9DB7-C502-48A1-9488-7C0AB2905077}" destId="{2F638AD6-2852-4784-BC33-5C3DD3FBB2E0}" srcOrd="0" destOrd="0" presId="urn:microsoft.com/office/officeart/2008/layout/BendingPictureCaptionList"/>
    <dgm:cxn modelId="{5468F341-1449-49FA-B8BF-6006999E5403}" type="presOf" srcId="{F1DEE34E-EF00-4524-8D7E-607E6D5BB23F}" destId="{18E9DE39-AEFF-4A0D-A5DF-3B742DFD7123}" srcOrd="0" destOrd="0" presId="urn:microsoft.com/office/officeart/2008/layout/BendingPictureCaptionList"/>
    <dgm:cxn modelId="{51BBF416-C7F5-41A6-B261-687BF2D7521F}" type="presParOf" srcId="{2F638AD6-2852-4784-BC33-5C3DD3FBB2E0}" destId="{AB1C835C-EAC9-4CE3-B751-32E1E61D989F}" srcOrd="0" destOrd="0" presId="urn:microsoft.com/office/officeart/2008/layout/BendingPictureCaptionList"/>
    <dgm:cxn modelId="{127A50A6-15FF-44C1-AA78-D3FB8B55F694}" type="presParOf" srcId="{AB1C835C-EAC9-4CE3-B751-32E1E61D989F}" destId="{5E62352A-5D82-4077-BD22-CBE2DF993B32}" srcOrd="0" destOrd="0" presId="urn:microsoft.com/office/officeart/2008/layout/BendingPictureCaptionList"/>
    <dgm:cxn modelId="{7A34FB66-2AEB-400C-95CA-3CE09ADFCA17}" type="presParOf" srcId="{AB1C835C-EAC9-4CE3-B751-32E1E61D989F}" destId="{18E9DE39-AEFF-4A0D-A5DF-3B742DFD712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109A10-5138-4FAE-AFBC-127B2C5B5D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620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67F3F-D7FD-498A-8E8E-B48800204F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269686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D59D-B7D6-44F9-89FD-14CA6F3F1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9916703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CB82-6B61-426F-80FC-A49313086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835080"/>
      </p:ext>
    </p:extLst>
  </p:cSld>
  <p:clrMapOvr>
    <a:masterClrMapping/>
  </p:clrMapOvr>
  <p:transition spd="slow" advClick="0" advTm="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9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23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61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23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8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0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4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8245-503F-4D0A-807C-FF9AF1CDBD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1553479"/>
      </p:ext>
    </p:extLst>
  </p:cSld>
  <p:clrMapOvr>
    <a:masterClrMapping/>
  </p:clrMapOvr>
  <p:transition spd="slow" advClick="0" advTm="5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95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52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91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53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26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37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67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90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32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3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FC62A-2F4D-4850-8FB2-59EE9FEFA8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823006"/>
      </p:ext>
    </p:extLst>
  </p:cSld>
  <p:clrMapOvr>
    <a:masterClrMapping/>
  </p:clrMapOvr>
  <p:transition spd="slow" advClick="0" advTm="5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6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34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30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4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0891-3654-40B4-98BB-53ED8B7F48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850498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346B-98CA-4672-8B20-DEFB2C06FC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183458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CC49-4A8C-4C16-89D7-71DE8DEBEB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0050380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3089-FF49-45D7-8C39-BA1F5DFD1F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084498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C0E84-1A71-490B-8617-7D77E6352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17361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57B94-E4B6-455B-8735-C6E04EC307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515545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E70E2BCA-CBED-4C06-8DB4-702DA8BA77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41" name="AutoShape 7"/>
          <p:cNvSpPr>
            <a:spLocks noChangeArrowheads="1"/>
          </p:cNvSpPr>
          <p:nvPr userDrawn="1"/>
        </p:nvSpPr>
        <p:spPr bwMode="auto">
          <a:xfrm rot="10800000">
            <a:off x="922338" y="6507163"/>
            <a:ext cx="7959725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66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0" r:id="rId2"/>
    <p:sldLayoutId id="2147483799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800" r:id="rId9"/>
    <p:sldLayoutId id="2147483796" r:id="rId10"/>
    <p:sldLayoutId id="2147483797" r:id="rId11"/>
  </p:sldLayoutIdLst>
  <p:transition spd="slow" advClick="0" advTm="5000">
    <p:wipe/>
  </p:transition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4E75A3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4E75A3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BD13"/>
            </a:gs>
            <a:gs pos="50000">
              <a:srgbClr val="92D050"/>
            </a:gs>
            <a:gs pos="100000">
              <a:schemeClr val="tx2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03.11.2014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040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BD13"/>
            </a:gs>
            <a:gs pos="50000">
              <a:srgbClr val="92D050"/>
            </a:gs>
            <a:gs pos="100000">
              <a:schemeClr val="tx2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0D3CEF5-1AC6-4A45-9BF1-A31D5912E8C2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03.11.2014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2466948-BDF8-4C86-B407-87B9036996B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71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mailto:ecoleader1@hotmail.com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stavki.com/pictures/originals/2013/Nature___Fields__03823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xQQEBQUEBMPFBUVFhQWFRAUEBAUFBQUFxgWGhYVGBUYHCggGBwlHRoZITEhJSkrLi4uFyAzODMsNygtLisBCgoKDg0OGxAQGywkICQsLCwsLCw1LC0sLCwsLC0sLCwsLCwsLCwsLCwsLCwsLCw0LSwsLCwsLCw0NiwsLCwsLP/AABEIAMIBAwMBIgACEQEDEQH/xAAbAAEBAAMBAQEAAAAAAAAAAAAEAAIDBQYBB//EADwQAAEDAgQEBAMGBAUFAAAAAAEAAhESIQMTMUEEUWFxBSKBkTKx8AZCocHR4RRScvEjM4KishUWYsLi/8QAGgEBAAMBAQEAAAAAAAAAAAAAAAECAwQGBf/EADERAAEEAQIDBgUEAwEAAAAAAAABAhESAyExBEFRExQyUpHwBUJhcYFTobHRQ8HhIv/aAAwDAQACEQMRAD8A89SqlIoVQvZSeTg0UqpW+hVCSID0qpSKFUJIg0UqpW+hVCSID0qpSKFUJIg0UL5SkUKoSRAelVKRQqhJEB6VUpFCqEkQHpVSkUKoSRAelVKRQqhJEB6VUpFCqEkQHpVSkUKoSRBopVSt9CqEkQaKF8pSKFUJIgPSqlIoVQkiAxaoNSMtWWkiDRSpb8tSSIE0KoS8tWWsbG1QlCqEvLVlpYVCUKoS8tWWlhUJQqhLy1ZaWFQlCqEvLVlpYVCUKoS8tWWlhUJQqhLy1ZaWFQlCqEvLVlpYVCUKoS8tWWlhUJQqhLy1ZaWFQlCqEvLVlpYVCUKoS8tWWlhUJQqhLy1ZaWFQlCqEvLVlpYVCUKoS8tWWlhUJQqhLy1ZaWFQlCkvLUlhUXlqy0zLVlrnsb1B5astMy1ZaWFQeWrLTMtWUlhUHlqy0zLVlpYVB5astMy1ZaWFQeWrLTMtWWlhUHlqy0zKVlpYVB5astMy1ZaWFQeWrLTMtWWlhUHlqy05uAToCewXw4PRLioLLVlpmUrLSwqDy1ZaZlqyksKg8tWWmZastLCoPLVlpmWrLSwqDy1ZaZlqy0sKg8tWWmZastLCoPLUmZaksKjMpfcpMylZS5rm9QWUrKTcpWUlxUFlKyk3KVlJcVBZSspNylZSXFQWUrKTcpWUlxUFlL7lJmUrKS4qCylZSblKykuKgspWUm5SspLioLKSOE4SsgFbcpJ4MQVDn6aFkbrqej4LgWtbYD2XJ8V8INywLu8FjggJbwCF85MrmOk7lxtc2D82fw5aYIuscpei8W4Q1kgE9VyjhL6Dclkk4XY4WAWUrKTcpWUrXK1BZSspNylZSXFQWUrKTcpWUlxUFlKyk3KVlJcVBZSspNylZSXFQWUpNyl9S5NRmUrKTMtWWua5vUHlqy0zLVlJcVB5SspMy1ZaXFQeUrLTMtWWlxUHlqykzLVlqbCoPLVlpmWrLUWFQeUrKTMtWWlxUHlKy0zLVlpYVB5S+tZCXlqy0sKmXC49K6OHxpK5mWsmgjRZuaimjXKh038QDrCLxHDsdpCOQVXUI2NiVdO4bF4cA6+i+YuDuEgslWWtLGdQWUrKTMtWWpuRUHlqykzLVlpcVB5SspMy1ZaXFQeUrKTMtWWlxUHlKTMtfUuKi8tWWl5astc9jeoTLVlpeWrLSwqEy1ZaXlqy0sKhMtWWl5astLCoTLVlpeWrLSwqEy1ZaXlqy0sKhMtWWl5astLCoTLVlpeWrLSwqEy1ZaXlqy0sKhMtWWl5astLCoTLVlpeWrLSwqEy1ZaXlqy0sKhMtWWl5astLCoTLVlpeWrLSwqEy1ZaXlqy0sKhMtWWl5astLCoTLUl5aksKiaFUJFCqFhJtAehVCRQqhJEB6FUJFCqEkQHoVQkUKpSRAehVCRQqhJEB6FUJFCqEkQHoVQkUKoSRAehVCRQqhJEB6FUJFCqEkQHoVQkUKoSRAehVCRQqhJEB6FUJFCqEkQHoVQkUKoSRAehVCRQqhJEB6FUJFCqEkQHoVQkUKoSRAehSRQvqSIPFn7Yu6ewWL/ti/p7BeSewyRDban+6+NbdeJ77xHnU9F3XF0PW/wDd7+Y/2qH2wfuR7LycEbeqzc3mfSyr3ziP1F9S3dcXlPUn7XP+rLAfarE5/JeXoJ3W0YZi6qvF5/1F9Se64vKelb9qsTc/go/ajF5hebpOxWWWY/uo73n86+o7ti6HfP2oxToSsT9qMX+Y/ouJEDUr4BP6qO951+dfUJw2LyneH2nxN3H5r6PtNin70dzcriMwRAvHM/sk4PAl/wAIHQ6SevsVXvebzr6hcGJOR1sL7RYp3Pvst3/cGJ91xPouTj8KdYA0EDSALE9LLPheEcJdDo2KovG501R6+pRcOKJhDvYXjeKBLiztTP6JeD48XRLWyeUrz+LMGFzcPiCBcaGxPRWxfFOM86mfdcbuR7t3ilIlxw77TJj0WTPFg4S1pcOYaQPdeBHEeYfpZdQ8XiOAyy6ALbADf8vddbfjHEIuq+/f0M3cC1D1g8XZaq09QUjD47DOjh7rzXBF5ZSWlxEgNIEA2nULfg4ZklzQCNP5dNY+t11YvjHEaSk/hU/4c7uGYh6ZrgdCPdfYXk/OXGBB7geyZgY2OBNR0sCZn3XZi+NI7xY3fj2hm7hY+ZD0EKhcnhfFHwcxkEcp+iugzigdbey+jh4zFlSWr66GDsTm7m6FQtLuLaDE3/VbTiDmuhHtXZSkKfYVCxzArMCmyEQZQqFicUDXnCxPENAJJAA1JMAd1Fk6kwpshUIv8eznOkReQdFHjhE2jeSLfiqdvj8yE0d0FQvqM3jWEax0OqlbtWdUIqvQ/OcLwgUOc8ASbTiMaQyYmSTEm0wVzH8O0uNIIaATLnXgbkgfIL0vHMcAcOQ57zh/F5j5ZMtEyGiNRPLkuP8AwjmhzXQRIBnQmoUi3WLf2XiHaQh6Fjp1VTmNI1E301W8MJ03FuoCafDYAAlziS0mIB3c6T0tt0TsnDaHU0wCIuZga6T0KyVS6vTkcTCwyT+fyKRicC4AX1vvMEgSupLWNtTAJYJE1Uggkjof+UJZgXNi6Ir/AJWxEidLTzU1VVKOyqnI4X/T3NbJGpdrOggrbh4IaRFzb1J2911MbimvIFFqhE6UuAN9zcyvmE4PDiRTMNa20gVEAg6HnFlVWzzHaLGqA+H8Oc4uiAJETcybJDPChV5ja8ARc8k/DdTOpc6DSNiIaAJ2591OLQB5i0gG4OpBAJAOpmRdW7JOpkuVxqwfDATtyHLt3m62Dw50jtPLmQB0SuDY5xMOhk2vvz99LpWLw3lPUbxoddd1szhUe20GLsyosScDF4ZwIFzVFrwPqFsZxL2tpm3LXYWHVdv+Gi9rd9rev91xOPxAJIaQbxoCGyfNrqfyWWTh1xJMmjMnaaHzDe0i8aIPFcA4GWmocgsDAMD8vZdSn+W3oVwasXQ3mDh4r4Pwu5afXVb+H8Yc00i2vPfRdI4dXxBp/wBP5o3EcC0jygTtNx2V25W8ybIuimR8adYgx1nvZaG+MvcD5t51RMTw0jciLwJjp6dFz+Ixjhvl0xeIFzvPsF0M/wDWjVJaxnQ9HwmI4m79SB3jX9IXcZ4gNJECLzOtx9dV+fHxDzNAqAnnYnTboU3C8TLW89f7g7LdivxbcymTAjz2LeMAMNINOn4an8Uc+LCmLm49ZiD029F5b+LlzhPIzJ1m9j1C+/xFQJMbAQY2M37hFz5diqcM1Nz2GJ4w1puRc9NBr+nqi4njYdBaefO03j60Xln4hJdEWggGYssntLRe03AvIuR8/krLxOZUiQnC40PScN4xLpJMDXzczqBzn8Ap3jZk0y6ZANxH7/Ky81gAxBdBFUWJk7N5aLW4k2cTqNA432HRVTNlT5i3d2Seix/tC5puQXaAWMG4nt17o+N4lmB03Dfu1CkksIJ7CR3J0sVwsTFAiSBytcHcBZucKbExcgwLggWDT63U9o/mqqWTCxNkOlieMEBzSSLyZEztHODb8fTR/HufiAg2E+WLh3mAcRu7X9kPHaIa4RDqSIE9rdhCww8WAWtMy6SQGj1305dSqLKoWRjeR6XD8ZgQc6ZO7eZtchS8y7CMnTU7A22UrplenP8Akr2DDvu4kvLXurBdiFrKKbWIeTzgX/1TZDGHTS0lzqDNUTHxXPW56meSVhvawNZhiT8Qea/6SLEjQHQ3tELmt4tpLwSRPmJMvhs3eDoajAsbD2VVl2hDUF4nGF1VLWtbAaNLyC4i577QIusMDGjDsKi4tuTAAadpnltaAj8VispgHDiIbAdYeYkA6wXGJN4I9PmLjVNYWta0FtiCdiQXT1MGOyqrYJRBnDiBawm5AkwYDfi1Op9O63vcHjyVm5YHEtjy6k/+Qmew9wjGpbABikQTu0EwXaiZt6D16WFiU4bHPLQ4tdlwGw0AgkmbHy6Gf2NZK+/fvoQ7TUG54bEEkxTMd5Pse8nsl4ONDKjTeafNeQI16D8lx+K4lznC9vipbNLSQ2/QwBYWvZZOx5YGmYsI5/Q+Sq5qIsoWrKHYwuMa7zXAAIBGnNoM9Z+azw+KBAcafKB90k0253Jk/jsvNnEMx28p0tp+vv2SMPGh1yDeByPW31ZSqKVXGh6XhfEpgTebm/6/laUw+IgRaodAdO2/7heXwsUtdIgxIGnmg3JFon8zzWZ4l2rjpNosBqYRuV7dJM3YGqp6H/rInzB2vP3MD0XN4rig5xOxmdL7xG99JQGvBGmluvWyqajvG/P6uqv4h7khyktxNauht4Zhc4TpqYA/JdQOjl7wtHBYIgyNYPp+v6JuIBFonlt27rkcltQ52sA3cv3H4KYQPvddlk5th172WyNJA9J0/VZkyF4hhcPi/ZcvG8PBF+2xHZdwXE6+yNxWBa0A9HQSP0WjHuQs13I867gmt2FlrxPhkEeoPtZdjGZFngknfpy5oh4OJLd9baXH7LrblncvJyRimqQdRcjvt+F1k55gCrWBJt/dKx+HjoRqevLutOJgQJvoAJnTvsd/ULoRyKSfMHHc28m4IIm1wTB30n3K2YvEOIvNgCASYtoeq0sdFjN9o29O5iy+YjodS0lsia9KeXabpEqIMi6Brc2/EGBa/wC/RbMTimlvlLoBkku77fXJYDFpa6DSReJMREm/rf1XLZi1CRBYZgEw6RUHA9ZNhrbpBu1klVdB0MLibkEt3gaSeYJ6fLkUmWRqaiHf4ZloY8giCRAIkDS1lycGb3iQIFrTEuHPaZW3Dx4LQTLrTBbY7gjcx620VlZ0FkN4fqGGBTtGgBn5TOsLDhONgtc5u9TZFpAFx+iDxRtWC4AxB1EEDaeW/foijjGuGWC65kNAq8wkxHQGOXvfRuKULyh3OD8TLWAVG08jud19XI/jTh+UBzgPvA4V5vu6d919VV4ZFWYT9iVO/iY4LnWdDG7a+UEACTEzfpUV9c7/AAnEgiojQl3l1pvM3sSeRKvEHBuNiMaBe4ubk4Yix7u9uq0YvERQWtqi4w+Yky4iNxPW5WFeRRNUNpZIbzIDpuLWAPXf3W7HeC+BGlgAQ1ogHTTWbIjBBANRpEG94FTo7wQPVZNx5eTodq7CIPPp7qFQka55aDSIBg1Ebhu501O3NaMfGmIABIAMHc66m3yWOLjkwddJG82HqSRNx3X1uKAXb03G4kxPrHLkFEEHzDPxE3tE31JGne49UrFLR5gPMZBbyvNuekLDKALS0ikmQ3WXNJAMXjU6/osS25OkyZPJu/Tf2VFVAfcJ9zJtY3g3tbsY/A9VsxnTJANQG7iRsAPl7rAE09L3jQ8/rqsjGggSesevJRINhMQLTfQg2gT21Kz1fEbehsPxn5LViM5Ag23vtb8EtjSXjWHQ4Oh0CdzaGgT7djGcTsRJlh4ANvx5rqcHwgEGoEiAYDgLch66dVi7BpLS12GZsH7ltotpz05BIbiiJIBNtIMd5PL5Kkawpi5yqmhtdiRANhG1yi8U5xMtLeuhMxIC24+Le1JMeYCBe1uqIMWo+WHDWZ57/kof0IYnM+5ZeYqbro78dBdbmYdwARM9RtzQ8yTYERsLk8+/us38REG/sf7Efos4TZULqiico1EdjN4uJWuik62tckk69dNOahi03kmLUmYPSR+ULVxeIXOFJd1aGwOVjCmqRKEIiyT8YA+ms/JB4i9pMmDFpPTklY+IMMQ6ozJpAq2nX3+ijVSSIOrgQbR0VkarVLtC4pbMPixmJkxt21+S04/CzJBkwbX122+oW7H4MUuIY5xAJEEC/I1SDpGwWqt7RU4NaA0SKmkiI+Qq6wO66G7S1TRDn8Rh3MkhxsDEmJmD9FGZilomTe2wkSNt/wD63XRwuKZiSWeZpPldAJcQPNF7HvrSVl/DNFmx5ibC/U26/Wy3R8aKhMnCxsUvb/h2piqoil27mkRJ5crlYOx6AIww6SB5RvoJbfZo2XRx+GuWtkQCQDAt6HkeVoWjE4YB40Y4QJFW77CrYabaH1XS1zVKKgTi8N7rGQ4Q2qJ802I9flHREOObHF1qguuCWyYmTE6m8rrY7XYby5gdUajI1bLYNxzkxax63XKeSTLx5C0OFgASdBER938FrjVFQqjU3MBhk4oOG4EDkagIm3Im8COa04nHAiBMG81OYdQKS0WIM6X02hNeDLsqoNqJdhiKHOudAANCdfzW1vhY5GIIHxbzYAmBFQ0/l0EytLtTVwheQTDe1wBqdpeHOAkWP3V9WGWG2Hmi0+YX3FiBYyNBopIQp+D0zcdoxWYjQS5ow9AYES036Bo5fis+IP8AiPpn465sS1su05EiAB8pR2caGtfQ10TDCWmxHIxfQiOvqsg4uJMEEhodUaWiKZJtqSRbovnwpui6H3D4ck3mCXD4ett5M2ufRbHcPS2q1JkxcQDqSOVxB69V84XiWVuY6QIJuYGhkSfh+HQ2sNEV/FGS34AJlrnRVoDqBudI67JVyqSpva/zWp5ADad97FbsFpsCTYwQIgwfi9bfWh+DF5IIB12ILToPQi+t+qfh4zQaSLwWz00k79fUKj9NEIU3cOykOAJtTMzr5o7R7XW3imgiRyNpF9BFhoD81pwcWcSCNS0wDYXF5Ivciey3YmC687i7R1OsadPRYrvqVNbyGtAdJLTUHWsD6cvzCsOlro1IPPa/P6uVk0EyNC6AJJIDYFxaIkRyut+FwtJOb8Emlgayp0feM9IOm+2qbhdCY1ryBMSAPc6+l16IUBsOILQADUdRHy0JXnm8G6oObBYZFhpa3mGt5HK67J4UARIdAAuIPOZ9791VFVuxjk13U0cZ4a0s8mIWCZkCo6WAnvy3XHxONyWAYYf5nCp9Jk66yZAuvTBgaaTFoMGme99UXFw2MJIbhl4Jkw2Q2CJJjv3laaJuhDH8l1CcNiV2M3p1Asef11WL8ITUDedY0myxfxVQJALdYkQDEaR6+pKOMQak6gWvHmIGp97clzqiybIglgk3I3M9VvpEkDpaPzQMJ7i5wgAVeQnSnYkm/eEoFzWEuLQLRE6G1Jne8KjmakKILmgWa6Y/lLullq4e8kNeIsatSJPTkfq6g46AyDEHXXmFi3iLiARv63vKhE0giDbktJDZAgWcBoeQWvjQG2NNyBc2JjTqrHx4xGs8zqpLiJIEc18xWNe1tYkTZzibG/KI0FoWiJpqR9TDHAA3EgmnnMx0/uuXxHBlwpkERYOEiTzKYxxiG0u5CZPOIibWhWG18mplMfekECJ3Gis2W6oX2OGeBGFhgGC+pxhsgkgQNOUC2kkwdFv4XjnFoq0u24JgCxJ59PXpC8xzn/dcLjQEgHSY7E+qHx1TS2zaXXMM222vYfILpR19HEmzExwYBFcg3mQRpaSN4vK1u4cOE/FIvYgUztJMC9zK5PCNfgkuc44jiYGG2YsSABGgE6xab6rptJeQ4WtF4+EwTJjTrsW+q0cyq6LoJBuBbiXBayYHkLpsSTI0HXmNhpYmE0kNdOIara0RrqY1gawL76rpupc2kk0kE0tLQ7ykkk1HmdY5LQ7BY5zXS2025gx5mnWLAaR7Xs1/MiUOaMGHFzGhjvKYJPlPmDgL2127dFrdwry4hxhhLRFANRqi1Jp026jqm4vCHClwhrQSLml1JsIaZEiDp1C05nndJLZAta55juCe60R68iTIYJbbLDo0cZJI2Mhp2j87qWo4jr040CTDXS4gToSHQVKar9P3Kyg3jP8AOB3FRB3B8twvmw/of+alLBNkL/KAxvgf/r/5pPh93MBuCHgg3BAiJHqfdSlq7wr75ELudTiGiG2HwsHoTdasAec/0j5vUpczeYF8MPMP6QfWrVdEiMNx389+zsKPmVKWK/2VUBg/GP6h/wASu5wTRlMMCZxL9hIUpbYvEUybGfB3cAbgufI52CVwt3Gb3br3KlLLmn3/ANIZv5++Zxqj/FgSYpbbbUrDjzFxqaBO8SbKUi7m3NPsbGi7e/5BBxcMUusNRsOZUpUTxKWQ+YrQIgAS68WnzNC6Pgzi54DiSCHSCZmylK6cvx/JD/CofxryxTbzjS38iLivNbhJih1ptoT81KTn6kt8KH3wk/D1if8Acl4jjBEmJaI6VCylKP8AIHbnzgbNta+Hp1N0njhDnAaaRtEG0L4pVXZfuVXxe/oTcMBhsLP5BG8XwW0NNLZqF4E6qUtWbFU8Ry8AXb/T/wCjkHibcRhxaWmYtMFkKUtMfi/H9mqn0X1vLMKZ65wPuAB6BG8PcYBkzETvEhSlv1JH+Kf5Df8AQfWgX7rnNcSySSTQ7zHX427+p91KUYtvypRTrcB/lM/pHyUpS5H+JS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8" name="AutoShape 4" descr="data:image/jpeg;base64,/9j/4AAQSkZJRgABAQAAAQABAAD/2wCEAAkGBxQQEBQUEBMPFBUVFhQWFRAUEBAUFBQUFxgWGhYVGBUYHCggGBwlHRoZITEhJSkrLi4uFyAzODMsNygtLisBCgoKDg0OGxAQGywkICQsLCwsLCw1LC0sLCwsLC0sLCwsLCwsLCwsLCwsLCwsLCw0LSwsLCwsLCw0NiwsLCwsLP/AABEIAMIBAwMBIgACEQEDEQH/xAAbAAEBAAMBAQEAAAAAAAAAAAAEAAIDBQYBB//EADwQAAEDAgQEBAMGBAUFAAAAAAEAAhESIQMTMUEEUWFxBSKBkTKx8AZCocHR4RRScvEjM4KishUWYsLi/8QAGgEBAAMBAQEAAAAAAAAAAAAAAAECAwQGBf/EADERAAEEAQIDBgUEAwEAAAAAAAABAhESAyExBEFRExQyUpHwBUJhcYFTobHRQ8HhIv/aAAwDAQACEQMRAD8A89SqlIoVQvZSeTg0UqpW+hVCSID0qpSKFUJIg0UqpW+hVCSID0qpSKFUJIg0UL5SkUKoSRAelVKRQqhJEB6VUpFCqEkQHpVSkUKoSRAelVKRQqhJEB6VUpFCqEkQHpVSkUKoSRBopVSt9CqEkQaKF8pSKFUJIgPSqlIoVQkiAxaoNSMtWWkiDRSpb8tSSIE0KoS8tWWsbG1QlCqEvLVlpYVCUKoS8tWWlhUJQqhLy1ZaWFQlCqEvLVlpYVCUKoS8tWWlhUJQqhLy1ZaWFQlCqEvLVlpYVCUKoS8tWWlhUJQqhLy1ZaWFQlCqEvLVlpYVCUKoS8tWWlhUJQqhLy1ZaWFQlCqEvLVlpYVCUKoS8tWWlhUJQqhLy1ZaWFQlCkvLUlhUXlqy0zLVlrnsb1B5astMy1ZaWFQeWrLTMtWUlhUHlqy0zLVlpYVB5astMy1ZaWFQeWrLTMtWWlhUHlqy0zKVlpYVB5astMy1ZaWFQeWrLTMtWWlhUHlqy05uAToCewXw4PRLioLLVlpmUrLSwqDy1ZaZlqyksKg8tWWmZastLCoPLVlpmWrLSwqDy1ZaZlqy0sKg8tWWmZastLCoPLUmZaksKjMpfcpMylZS5rm9QWUrKTcpWUlxUFlKyk3KVlJcVBZSspNylZSXFQWUrKTcpWUlxUFlL7lJmUrKS4qCylZSblKykuKgspWUm5SspLioLKSOE4SsgFbcpJ4MQVDn6aFkbrqej4LgWtbYD2XJ8V8INywLu8FjggJbwCF85MrmOk7lxtc2D82fw5aYIuscpei8W4Q1kgE9VyjhL6Dclkk4XY4WAWUrKTcpWUrXK1BZSspNylZSXFQWUrKTcpWUlxUFlKyk3KVlJcVBZSspNylZSXFQWUpNyl9S5NRmUrKTMtWWua5vUHlqy0zLVlJcVB5SspMy1ZaXFQeUrLTMtWWlxUHlqykzLVlqbCoPLVlpmWrLUWFQeUrKTMtWWlxUHlKy0zLVlpYVB5S+tZCXlqy0sKmXC49K6OHxpK5mWsmgjRZuaimjXKh038QDrCLxHDsdpCOQVXUI2NiVdO4bF4cA6+i+YuDuEgslWWtLGdQWUrKTMtWWpuRUHlqykzLVlpcVB5SspMy1ZaXFQeUrKTMtWWlxUHlKTMtfUuKi8tWWl5astc9jeoTLVlpeWrLSwqEy1ZaXlqy0sKhMtWWl5astLCoTLVlpeWrLSwqEy1ZaXlqy0sKhMtWWl5astLCoTLVlpeWrLSwqEy1ZaXlqy0sKhMtWWl5astLCoTLVlpeWrLSwqEy1ZaXlqy0sKhMtWWl5astLCoTLVlpeWrLSwqEy1ZaXlqy0sKhMtWWl5astLCoTLUl5aksKiaFUJFCqFhJtAehVCRQqhJEB6FUJFCqEkQHoVQkUKpSRAehVCRQqhJEB6FUJFCqEkQHoVQkUKoSRAehVCRQqhJEB6FUJFCqEkQHoVQkUKoSRAehVCRQqhJEB6FUJFCqEkQHoVQkUKoSRAehVCRQqhJEB6FUJFCqEkQHoVQkUKoSRAehSRQvqSIPFn7Yu6ewWL/ti/p7BeSewyRDban+6+NbdeJ77xHnU9F3XF0PW/wDd7+Y/2qH2wfuR7LycEbeqzc3mfSyr3ziP1F9S3dcXlPUn7XP+rLAfarE5/JeXoJ3W0YZi6qvF5/1F9Se64vKelb9qsTc/go/ajF5hebpOxWWWY/uo73n86+o7ti6HfP2oxToSsT9qMX+Y/ouJEDUr4BP6qO951+dfUJw2LyneH2nxN3H5r6PtNin70dzcriMwRAvHM/sk4PAl/wAIHQ6SevsVXvebzr6hcGJOR1sL7RYp3Pvst3/cGJ91xPouTj8KdYA0EDSALE9LLPheEcJdDo2KovG501R6+pRcOKJhDvYXjeKBLiztTP6JeD48XRLWyeUrz+LMGFzcPiCBcaGxPRWxfFOM86mfdcbuR7t3ilIlxw77TJj0WTPFg4S1pcOYaQPdeBHEeYfpZdQ8XiOAyy6ALbADf8vddbfjHEIuq+/f0M3cC1D1g8XZaq09QUjD47DOjh7rzXBF5ZSWlxEgNIEA2nULfg4ZklzQCNP5dNY+t11YvjHEaSk/hU/4c7uGYh6ZrgdCPdfYXk/OXGBB7geyZgY2OBNR0sCZn3XZi+NI7xY3fj2hm7hY+ZD0EKhcnhfFHwcxkEcp+iugzigdbey+jh4zFlSWr66GDsTm7m6FQtLuLaDE3/VbTiDmuhHtXZSkKfYVCxzArMCmyEQZQqFicUDXnCxPENAJJAA1JMAd1Fk6kwpshUIv8eznOkReQdFHjhE2jeSLfiqdvj8yE0d0FQvqM3jWEax0OqlbtWdUIqvQ/OcLwgUOc8ASbTiMaQyYmSTEm0wVzH8O0uNIIaATLnXgbkgfIL0vHMcAcOQ57zh/F5j5ZMtEyGiNRPLkuP8AwjmhzXQRIBnQmoUi3WLf2XiHaQh6Fjp1VTmNI1E301W8MJ03FuoCafDYAAlziS0mIB3c6T0tt0TsnDaHU0wCIuZga6T0KyVS6vTkcTCwyT+fyKRicC4AX1vvMEgSupLWNtTAJYJE1Uggkjof+UJZgXNi6Ir/AJWxEidLTzU1VVKOyqnI4X/T3NbJGpdrOggrbh4IaRFzb1J2911MbimvIFFqhE6UuAN9zcyvmE4PDiRTMNa20gVEAg6HnFlVWzzHaLGqA+H8Oc4uiAJETcybJDPChV5ja8ARc8k/DdTOpc6DSNiIaAJ2591OLQB5i0gG4OpBAJAOpmRdW7JOpkuVxqwfDATtyHLt3m62Dw50jtPLmQB0SuDY5xMOhk2vvz99LpWLw3lPUbxoddd1szhUe20GLsyosScDF4ZwIFzVFrwPqFsZxL2tpm3LXYWHVdv+Gi9rd9rev91xOPxAJIaQbxoCGyfNrqfyWWTh1xJMmjMnaaHzDe0i8aIPFcA4GWmocgsDAMD8vZdSn+W3oVwasXQ3mDh4r4Pwu5afXVb+H8Yc00i2vPfRdI4dXxBp/wBP5o3EcC0jygTtNx2V25W8ybIuimR8adYgx1nvZaG+MvcD5t51RMTw0jciLwJjp6dFz+Ixjhvl0xeIFzvPsF0M/wDWjVJaxnQ9HwmI4m79SB3jX9IXcZ4gNJECLzOtx9dV+fHxDzNAqAnnYnTboU3C8TLW89f7g7LdivxbcymTAjz2LeMAMNINOn4an8Uc+LCmLm49ZiD029F5b+LlzhPIzJ1m9j1C+/xFQJMbAQY2M37hFz5diqcM1Nz2GJ4w1puRc9NBr+nqi4njYdBaefO03j60Xln4hJdEWggGYssntLRe03AvIuR8/krLxOZUiQnC40PScN4xLpJMDXzczqBzn8Ap3jZk0y6ZANxH7/Ky81gAxBdBFUWJk7N5aLW4k2cTqNA432HRVTNlT5i3d2Seix/tC5puQXaAWMG4nt17o+N4lmB03Dfu1CkksIJ7CR3J0sVwsTFAiSBytcHcBZucKbExcgwLggWDT63U9o/mqqWTCxNkOlieMEBzSSLyZEztHODb8fTR/HufiAg2E+WLh3mAcRu7X9kPHaIa4RDqSIE9rdhCww8WAWtMy6SQGj1305dSqLKoWRjeR6XD8ZgQc6ZO7eZtchS8y7CMnTU7A22UrplenP8Akr2DDvu4kvLXurBdiFrKKbWIeTzgX/1TZDGHTS0lzqDNUTHxXPW56meSVhvawNZhiT8Qea/6SLEjQHQ3tELmt4tpLwSRPmJMvhs3eDoajAsbD2VVl2hDUF4nGF1VLWtbAaNLyC4i577QIusMDGjDsKi4tuTAAadpnltaAj8VispgHDiIbAdYeYkA6wXGJN4I9PmLjVNYWta0FtiCdiQXT1MGOyqrYJRBnDiBawm5AkwYDfi1Op9O63vcHjyVm5YHEtjy6k/+Qmew9wjGpbABikQTu0EwXaiZt6D16WFiU4bHPLQ4tdlwGw0AgkmbHy6Gf2NZK+/fvoQ7TUG54bEEkxTMd5Pse8nsl4ONDKjTeafNeQI16D8lx+K4lznC9vipbNLSQ2/QwBYWvZZOx5YGmYsI5/Q+Sq5qIsoWrKHYwuMa7zXAAIBGnNoM9Z+azw+KBAcafKB90k0253Jk/jsvNnEMx28p0tp+vv2SMPGh1yDeByPW31ZSqKVXGh6XhfEpgTebm/6/laUw+IgRaodAdO2/7heXwsUtdIgxIGnmg3JFon8zzWZ4l2rjpNosBqYRuV7dJM3YGqp6H/rInzB2vP3MD0XN4rig5xOxmdL7xG99JQGvBGmluvWyqajvG/P6uqv4h7khyktxNauht4Zhc4TpqYA/JdQOjl7wtHBYIgyNYPp+v6JuIBFonlt27rkcltQ52sA3cv3H4KYQPvddlk5th172WyNJA9J0/VZkyF4hhcPi/ZcvG8PBF+2xHZdwXE6+yNxWBa0A9HQSP0WjHuQs13I867gmt2FlrxPhkEeoPtZdjGZFngknfpy5oh4OJLd9baXH7LrblncvJyRimqQdRcjvt+F1k55gCrWBJt/dKx+HjoRqevLutOJgQJvoAJnTvsd/ULoRyKSfMHHc28m4IIm1wTB30n3K2YvEOIvNgCASYtoeq0sdFjN9o29O5iy+YjodS0lsia9KeXabpEqIMi6Brc2/EGBa/wC/RbMTimlvlLoBkku77fXJYDFpa6DSReJMREm/rf1XLZi1CRBYZgEw6RUHA9ZNhrbpBu1klVdB0MLibkEt3gaSeYJ6fLkUmWRqaiHf4ZloY8giCRAIkDS1lycGb3iQIFrTEuHPaZW3Dx4LQTLrTBbY7gjcx620VlZ0FkN4fqGGBTtGgBn5TOsLDhONgtc5u9TZFpAFx+iDxRtWC4AxB1EEDaeW/foijjGuGWC65kNAq8wkxHQGOXvfRuKULyh3OD8TLWAVG08jud19XI/jTh+UBzgPvA4V5vu6d919VV4ZFWYT9iVO/iY4LnWdDG7a+UEACTEzfpUV9c7/AAnEgiojQl3l1pvM3sSeRKvEHBuNiMaBe4ubk4Yix7u9uq0YvERQWtqi4w+Yky4iNxPW5WFeRRNUNpZIbzIDpuLWAPXf3W7HeC+BGlgAQ1ogHTTWbIjBBANRpEG94FTo7wQPVZNx5eTodq7CIPPp7qFQka55aDSIBg1Ebhu501O3NaMfGmIABIAMHc66m3yWOLjkwddJG82HqSRNx3X1uKAXb03G4kxPrHLkFEEHzDPxE3tE31JGne49UrFLR5gPMZBbyvNuekLDKALS0ikmQ3WXNJAMXjU6/osS25OkyZPJu/Tf2VFVAfcJ9zJtY3g3tbsY/A9VsxnTJANQG7iRsAPl7rAE09L3jQ8/rqsjGggSesevJRINhMQLTfQg2gT21Kz1fEbehsPxn5LViM5Ag23vtb8EtjSXjWHQ4Oh0CdzaGgT7djGcTsRJlh4ANvx5rqcHwgEGoEiAYDgLch66dVi7BpLS12GZsH7ltotpz05BIbiiJIBNtIMd5PL5Kkawpi5yqmhtdiRANhG1yi8U5xMtLeuhMxIC24+Le1JMeYCBe1uqIMWo+WHDWZ57/kof0IYnM+5ZeYqbro78dBdbmYdwARM9RtzQ8yTYERsLk8+/us38REG/sf7Efos4TZULqiico1EdjN4uJWuik62tckk69dNOahi03kmLUmYPSR+ULVxeIXOFJd1aGwOVjCmqRKEIiyT8YA+ms/JB4i9pMmDFpPTklY+IMMQ6ozJpAq2nX3+ijVSSIOrgQbR0VkarVLtC4pbMPixmJkxt21+S04/CzJBkwbX122+oW7H4MUuIY5xAJEEC/I1SDpGwWqt7RU4NaA0SKmkiI+Qq6wO66G7S1TRDn8Rh3MkhxsDEmJmD9FGZilomTe2wkSNt/wD63XRwuKZiSWeZpPldAJcQPNF7HvrSVl/DNFmx5ibC/U26/Wy3R8aKhMnCxsUvb/h2piqoil27mkRJ5crlYOx6AIww6SB5RvoJbfZo2XRx+GuWtkQCQDAt6HkeVoWjE4YB40Y4QJFW77CrYabaH1XS1zVKKgTi8N7rGQ4Q2qJ802I9flHREOObHF1qguuCWyYmTE6m8rrY7XYby5gdUajI1bLYNxzkxax63XKeSTLx5C0OFgASdBER938FrjVFQqjU3MBhk4oOG4EDkagIm3Im8COa04nHAiBMG81OYdQKS0WIM6X02hNeDLsqoNqJdhiKHOudAANCdfzW1vhY5GIIHxbzYAmBFQ0/l0EytLtTVwheQTDe1wBqdpeHOAkWP3V9WGWG2Hmi0+YX3FiBYyNBopIQp+D0zcdoxWYjQS5ow9AYES036Bo5fis+IP8AiPpn465sS1su05EiAB8pR2caGtfQ10TDCWmxHIxfQiOvqsg4uJMEEhodUaWiKZJtqSRbovnwpui6H3D4ck3mCXD4ett5M2ufRbHcPS2q1JkxcQDqSOVxB69V84XiWVuY6QIJuYGhkSfh+HQ2sNEV/FGS34AJlrnRVoDqBudI67JVyqSpva/zWp5ADad97FbsFpsCTYwQIgwfi9bfWh+DF5IIB12ILToPQi+t+qfh4zQaSLwWz00k79fUKj9NEIU3cOykOAJtTMzr5o7R7XW3imgiRyNpF9BFhoD81pwcWcSCNS0wDYXF5Ivciey3YmC687i7R1OsadPRYrvqVNbyGtAdJLTUHWsD6cvzCsOlro1IPPa/P6uVk0EyNC6AJJIDYFxaIkRyut+FwtJOb8Emlgayp0feM9IOm+2qbhdCY1ryBMSAPc6+l16IUBsOILQADUdRHy0JXnm8G6oObBYZFhpa3mGt5HK67J4UARIdAAuIPOZ9791VFVuxjk13U0cZ4a0s8mIWCZkCo6WAnvy3XHxONyWAYYf5nCp9Jk66yZAuvTBgaaTFoMGme99UXFw2MJIbhl4Jkw2Q2CJJjv3laaJuhDH8l1CcNiV2M3p1Asef11WL8ITUDedY0myxfxVQJALdYkQDEaR6+pKOMQak6gWvHmIGp97clzqiybIglgk3I3M9VvpEkDpaPzQMJ7i5wgAVeQnSnYkm/eEoFzWEuLQLRE6G1Jne8KjmakKILmgWa6Y/lLullq4e8kNeIsatSJPTkfq6g46AyDEHXXmFi3iLiARv63vKhE0giDbktJDZAgWcBoeQWvjQG2NNyBc2JjTqrHx4xGs8zqpLiJIEc18xWNe1tYkTZzibG/KI0FoWiJpqR9TDHAA3EgmnnMx0/uuXxHBlwpkERYOEiTzKYxxiG0u5CZPOIibWhWG18mplMfekECJ3Gis2W6oX2OGeBGFhgGC+pxhsgkgQNOUC2kkwdFv4XjnFoq0u24JgCxJ59PXpC8xzn/dcLjQEgHSY7E+qHx1TS2zaXXMM222vYfILpR19HEmzExwYBFcg3mQRpaSN4vK1u4cOE/FIvYgUztJMC9zK5PCNfgkuc44jiYGG2YsSABGgE6xab6rptJeQ4WtF4+EwTJjTrsW+q0cyq6LoJBuBbiXBayYHkLpsSTI0HXmNhpYmE0kNdOIara0RrqY1gawL76rpupc2kk0kE0tLQ7ykkk1HmdY5LQ7BY5zXS2025gx5mnWLAaR7Xs1/MiUOaMGHFzGhjvKYJPlPmDgL2127dFrdwry4hxhhLRFANRqi1Jp026jqm4vCHClwhrQSLml1JsIaZEiDp1C05nndJLZAta55juCe60R68iTIYJbbLDo0cZJI2Mhp2j87qWo4jr040CTDXS4gToSHQVKar9P3Kyg3jP8AOB3FRB3B8twvmw/of+alLBNkL/KAxvgf/r/5pPh93MBuCHgg3BAiJHqfdSlq7wr75ELudTiGiG2HwsHoTdasAec/0j5vUpczeYF8MPMP6QfWrVdEiMNx389+zsKPmVKWK/2VUBg/GP6h/wASu5wTRlMMCZxL9hIUpbYvEUybGfB3cAbgufI52CVwt3Gb3br3KlLLmn3/ANIZv5++Zxqj/FgSYpbbbUrDjzFxqaBO8SbKUi7m3NPsbGi7e/5BBxcMUusNRsOZUpUTxKWQ+YrQIgAS68WnzNC6Pgzi54DiSCHSCZmylK6cvx/JD/CofxryxTbzjS38iLivNbhJih1ptoT81KTn6kt8KH3wk/D1if8Acl4jjBEmJaI6VCylKP8AIHbnzgbNta+Hp1N0njhDnAaaRtEG0L4pVXZfuVXxe/oTcMBhsLP5BG8XwW0NNLZqF4E6qUtWbFU8Ry8AXb/T/wCjkHibcRhxaWmYtMFkKUtMfi/H9mqn0X1vLMKZ65wPuAB6BG8PcYBkzETvEhSlv1JH+Kf5Df8AQfWgX7rnNcSySSTQ7zHX427+p91KUYtvypRTrcB/lM/pHyUpS5H+JS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1" name="Picture 7" descr="C:\Моё\Евгений\ЭКО ЛИДЕР\Уставные и реквизиты\logo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7146" y="116632"/>
            <a:ext cx="2419350" cy="1371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6541" y="476672"/>
            <a:ext cx="49295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Georgia" pitchFamily="18" charset="0"/>
              </a:rPr>
              <a:t>ЭКО-ЛИДЕР - 2014</a:t>
            </a:r>
            <a:endParaRPr lang="ru-RU" sz="36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7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Моё\Евгений\ЭКО ЛИДЕР\Уставные и реквизиты\logoти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05472"/>
            <a:ext cx="2419350" cy="137160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98" name="Picture 2" descr="http://usiter.com/uploads/20120418/pshenitca+rozh+kolos+kolosya+6400648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1584176" cy="1080120"/>
          </a:xfrm>
          <a:prstGeom prst="rect">
            <a:avLst/>
          </a:prstGeom>
          <a:noFill/>
          <a:effectLst>
            <a:outerShdw blurRad="127000" dist="127000" dir="8100000" sx="110000" sy="110000" algn="tr" rotWithShape="0">
              <a:prstClr val="black">
                <a:alpha val="75000"/>
              </a:prstClr>
            </a:outerShdw>
          </a:effectLst>
        </p:spPr>
      </p:pic>
      <p:pic>
        <p:nvPicPr>
          <p:cNvPr id="4102" name="Picture 6" descr="http://golos-ru.com/wp-content/uploads/2012/11/%D0%A3%D0%BA%D1%80%D0%B0%D0%B8%D0%BD%D1%81%D0%BA%D0%B0%D1%8F-%D0%BA%D1%83%D0%BA%D1%83%D1%80%D1%83%D0%B7%D0%B0-%D0%B2-%D0%BA%D0%B8%D1%82%D0%B0%D0%B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013175"/>
            <a:ext cx="1584176" cy="1080120"/>
          </a:xfrm>
          <a:prstGeom prst="rect">
            <a:avLst/>
          </a:prstGeom>
          <a:noFill/>
          <a:effectLst>
            <a:outerShdw blurRad="127000" dist="127000" dir="5400000" sx="110000" sy="110000" algn="t" rotWithShape="0">
              <a:prstClr val="black">
                <a:alpha val="75000"/>
              </a:prstClr>
            </a:outerShdw>
          </a:effectLst>
        </p:spPr>
      </p:pic>
      <p:pic>
        <p:nvPicPr>
          <p:cNvPr id="4106" name="Picture 10" descr="http://www.ua.all.biz/img/ua/catalog/166337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933056"/>
            <a:ext cx="1584176" cy="1066619"/>
          </a:xfrm>
          <a:prstGeom prst="rect">
            <a:avLst/>
          </a:prstGeom>
          <a:noFill/>
          <a:effectLst>
            <a:outerShdw blurRad="127000" dist="127000" dir="2700000" sx="110000" sy="110000" algn="tl" rotWithShape="0">
              <a:prstClr val="black">
                <a:alpha val="75000"/>
              </a:prstClr>
            </a:outerShdw>
          </a:effectLst>
        </p:spPr>
      </p:pic>
      <p:pic>
        <p:nvPicPr>
          <p:cNvPr id="4110" name="Picture 14" descr="http://www.kz.all.biz/img/kz/catalog/175857.jpeg?rrr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628800"/>
            <a:ext cx="1584176" cy="1080120"/>
          </a:xfrm>
          <a:prstGeom prst="rect">
            <a:avLst/>
          </a:prstGeom>
          <a:noFill/>
          <a:effectLst>
            <a:outerShdw blurRad="127000" dist="127000" dir="2700000" sx="110000" sy="110000" algn="tl" rotWithShape="0">
              <a:prstClr val="black">
                <a:alpha val="75000"/>
              </a:prstClr>
            </a:outerShdw>
          </a:effectLst>
        </p:spPr>
      </p:pic>
      <p:pic>
        <p:nvPicPr>
          <p:cNvPr id="4114" name="Picture 18" descr="http://www.ua.all.biz/img/ua/catalog/1376450.jpeg?rrr=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1628800"/>
            <a:ext cx="1584176" cy="1080120"/>
          </a:xfrm>
          <a:prstGeom prst="rect">
            <a:avLst/>
          </a:prstGeom>
          <a:noFill/>
          <a:effectLst>
            <a:outerShdw blurRad="127000" dist="127000" dir="8100000" sx="110000" sy="110000" algn="tr" rotWithShape="0">
              <a:prstClr val="black">
                <a:alpha val="75000"/>
              </a:prstClr>
            </a:outerShdw>
          </a:effectLst>
        </p:spPr>
      </p:pic>
      <p:pic>
        <p:nvPicPr>
          <p:cNvPr id="4116" name="Picture 20" descr="http://t0.gstatic.com/images?q=tbn:ANd9GcTcoDJARZSGMBfsEZpENAc50b7hJ7RAYfz0Nn_5PfanUH3gWpSeO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76673"/>
            <a:ext cx="1584176" cy="1080120"/>
          </a:xfrm>
          <a:prstGeom prst="rect">
            <a:avLst/>
          </a:prstGeom>
          <a:noFill/>
          <a:effectLst>
            <a:outerShdw blurRad="127000" dist="127000" dir="5400000" sx="110000" sy="110000" algn="t" rotWithShape="0">
              <a:prstClr val="black">
                <a:alpha val="75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71538" y="5131370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Пшеница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9058" y="620294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Кукуруза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6889" y="514351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Подсолнечник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2869" y="2854107"/>
            <a:ext cx="280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Подсолнечное масло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бутилированное</a:t>
            </a:r>
            <a:endParaRPr lang="ru-RU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857496"/>
            <a:ext cx="280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Подсолнечное масло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Georgia" pitchFamily="18" charset="0"/>
              </a:rPr>
              <a:t>наливом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8214" y="1714488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Шрот/жмых</a:t>
            </a:r>
            <a:endParaRPr lang="ru-RU" b="1" dirty="0">
              <a:solidFill>
                <a:prstClr val="black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05905B-9644-4C06-9D6D-611E4C90C164}" type="slidenum">
              <a:rPr lang="ru-RU" altLang="ru-RU" sz="12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ru-RU" altLang="ru-RU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57200" y="11255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Отлаженные механизмы доставки </a:t>
            </a:r>
            <a:r>
              <a:rPr lang="ru-RU" alt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, обеспечиваемые экспедиционными </a:t>
            </a:r>
            <a:r>
              <a:rPr lang="ru-RU" alt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компаниями позволяют решать вопросы транспортировки продукции </a:t>
            </a:r>
            <a:r>
              <a:rPr lang="ru-RU" altLang="ru-RU" sz="1800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разными видами </a:t>
            </a:r>
            <a:r>
              <a:rPr lang="ru-RU" altLang="ru-RU" sz="18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транспорта.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457200" y="2564904"/>
          <a:ext cx="2242592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3203848" y="2564904"/>
          <a:ext cx="2232248" cy="2677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940152" y="2564904"/>
          <a:ext cx="2232248" cy="274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" y="338138"/>
            <a:ext cx="8229600" cy="4318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</a:t>
            </a:r>
          </a:p>
        </p:txBody>
      </p:sp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Graphic spid="12" grpId="0">
        <p:bldAsOne/>
      </p:bldGraphic>
      <p:bldGraphic spid="13" grpId="0">
        <p:bldAsOne/>
      </p:bldGraphic>
      <p:bldGraphic spid="14" grpId="0">
        <p:bldAsOne/>
      </p:bldGraphic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D8831D7-5643-4603-9F8D-C0640D71BB85}" type="slidenum">
              <a:rPr lang="ru-RU" altLang="ru-RU" sz="12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ru-RU" altLang="ru-RU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79388" y="979488"/>
            <a:ext cx="4032250" cy="42497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Пшеница фуражная 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Пшеница продовольственная  мукомольная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Кукуруза фуражная 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Ячмень фуражный 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Подсолнечник 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Шрот подсолнечный 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Жмых подсолнечный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Соя  товарная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Шрот соевый 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Жмых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соевый </a:t>
            </a: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4237038" y="979488"/>
            <a:ext cx="46799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Нут </a:t>
            </a:r>
          </a:p>
          <a:p>
            <a:pPr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Рапса</a:t>
            </a:r>
          </a:p>
          <a:p>
            <a:pPr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Кориандр </a:t>
            </a:r>
          </a:p>
          <a:p>
            <a:pPr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Горчица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</a:t>
            </a: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Горчица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желтая </a:t>
            </a: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пшеничная высший сорт </a:t>
            </a: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Мука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пшеничная 1 сорт </a:t>
            </a: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Рожь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группа А, В </a:t>
            </a:r>
          </a:p>
          <a:p>
            <a:pPr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 -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свекольный</a:t>
            </a:r>
            <a:endParaRPr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850" y="338138"/>
            <a:ext cx="8496300" cy="4318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продукции и планы ее реализации на 2014-2015 г.г.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5516563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товаров </a:t>
            </a:r>
            <a:r>
              <a:rPr lang="ru-RU" alt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базисе согласно ДСТУ Украины. Допускается применение ужесточенных требований по качеству поставляемых товаров по заявке Покупателя.</a:t>
            </a: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Объект 3"/>
          <p:cNvSpPr>
            <a:spLocks noGrp="1"/>
          </p:cNvSpPr>
          <p:nvPr>
            <p:ph idx="1"/>
          </p:nvPr>
        </p:nvSpPr>
        <p:spPr>
          <a:xfrm>
            <a:off x="439738" y="866775"/>
            <a:ext cx="4779962" cy="5780088"/>
          </a:xfrm>
          <a:ln>
            <a:prstDash val="lgDashDot"/>
          </a:ln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uk-UA" sz="1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Дорогие</a:t>
            </a:r>
            <a:r>
              <a:rPr lang="uk-UA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друзья</a:t>
            </a:r>
            <a:r>
              <a:rPr lang="uk-UA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коллеги</a:t>
            </a:r>
            <a:r>
              <a:rPr lang="uk-UA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партнеры</a:t>
            </a:r>
            <a:r>
              <a:rPr lang="uk-UA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uk-UA" sz="16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бизнесу</a:t>
            </a:r>
            <a:r>
              <a:rPr lang="uk-UA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uk-UA" sz="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uk-UA" sz="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«Эко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Лидер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профессионалов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плечами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огромный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сфере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производства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логистики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uk-UA" sz="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Профессионалы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объединяет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желания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реализовать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поставленные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57200" algn="just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uk-UA" sz="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предложить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новый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отношений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бизнесе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57200" algn="just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uk-UA" sz="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uk-UA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бизнесе</a:t>
            </a:r>
            <a:r>
              <a:rPr lang="uk-UA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-182880" eaLnBrk="1" fontAlgn="auto" hangingPunct="1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-182880" eaLnBrk="1" fontAlgn="auto" hangingPunct="1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Ответственность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eaLnBrk="1" fontAlgn="auto" hangingPunct="1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Порядочность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eaLnBrk="1" fontAlgn="auto" hangingPunct="1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Гибкость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eaLnBrk="1" fontAlgn="auto" hangingPunct="1"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uk-UA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Справедливость</a:t>
            </a:r>
            <a:r>
              <a:rPr lang="uk-UA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45720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uk-UA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651500" y="884238"/>
            <a:ext cx="3230563" cy="5732462"/>
          </a:xfrm>
        </p:spPr>
        <p:txBody>
          <a:bodyPr/>
          <a:lstStyle/>
          <a:p>
            <a:pPr eaLnBrk="1" hangingPunct="1"/>
            <a:r>
              <a:rPr lang="uk-UA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Фактический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адрес:</a:t>
            </a:r>
          </a:p>
          <a:p>
            <a:pPr eaLnBrk="1" hangingPunct="1">
              <a:spcBef>
                <a:spcPct val="0"/>
              </a:spcBef>
            </a:pPr>
            <a:endParaRPr lang="ru-RU" sz="1600" dirty="0" smtClean="0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02140,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Украина, г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Киев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пр. Бажана, 14.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Тел/факс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+38 (044) 502-58-75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alt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ecoleader1@hotmail.com</a:t>
            </a:r>
            <a:endParaRPr lang="en-US" altLang="ru-RU" sz="1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Skype : ecoleader1 </a:t>
            </a:r>
            <a:endParaRPr lang="uk-UA" alt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1678205-A08D-40C0-9E04-36A537823891}" type="slidenum">
              <a:rPr lang="ru-RU" altLang="ru-RU" sz="12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ru-RU" altLang="ru-RU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 rot="10800000">
            <a:off x="922338" y="6507163"/>
            <a:ext cx="7959725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66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8313" y="296863"/>
            <a:ext cx="8413750" cy="430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941888"/>
            <a:ext cx="12969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5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53402C1-F7D2-4C9A-B41B-C42705E162A8}" type="slidenum">
              <a:rPr lang="ru-RU" altLang="ru-RU" sz="12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2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710406" y="1102102"/>
            <a:ext cx="8027988" cy="31393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Компания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« Эко Лидер » на зерновом рынке Украины с 2013 года. Наша компания имеет успешный опыт работы, как на внутреннем, так и внешних рынках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удерживаем конкурентные позиции за счёт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налаженных каналов сбыта и закупки зерновых и масличных культур, гибкой ценовой политики и наличия многолетнего опыта в сфере сельхоз производства акционеров компании.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Бесценный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 работы и положительная деловая репутация позволяют нам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своевременные поставки продукции для наших клиентов. </a:t>
            </a: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903288" y="4502150"/>
            <a:ext cx="7575550" cy="1689100"/>
            <a:chOff x="902767" y="4502770"/>
            <a:chExt cx="7576071" cy="1689094"/>
          </a:xfrm>
        </p:grpSpPr>
        <p:pic>
          <p:nvPicPr>
            <p:cNvPr id="7174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767" y="4509120"/>
              <a:ext cx="2243658" cy="168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425" y="4502770"/>
              <a:ext cx="2665413" cy="166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600" y="4502770"/>
              <a:ext cx="2663825" cy="166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404813"/>
            <a:ext cx="7939088" cy="430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компании «Эко лидер»</a:t>
            </a:r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CB368CF-F35C-4DA3-8626-0062A928610E}" type="slidenum">
              <a:rPr lang="ru-RU" altLang="ru-RU" sz="1200" smtClean="0">
                <a:solidFill>
                  <a:srgbClr val="7F7F7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200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2763" y="1196975"/>
            <a:ext cx="7993062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359410" lvl="0" indent="457200" algn="ctr"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БИЗНЕС-СПРАВКА О КОМПАНИИ</a:t>
            </a:r>
          </a:p>
          <a:p>
            <a:pPr marR="359410" lvl="0" indent="457200" algn="just">
              <a:spcAft>
                <a:spcPts val="0"/>
              </a:spcAft>
            </a:pPr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359410" lvl="0" indent="457200" algn="just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компании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оптовая закупка сельхозпродукции и продуктов ее переработки с последующей реализацией на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внутреннем и внешнем рынках.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lvl="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типичной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сельскохозяйственной продукцией, с которой работает компания, на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 является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фуражных и продовольственных зерновых (ячмень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пшеница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кукуруза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и масличных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(подсолнечник, соя,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рапс),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также продукты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их переработки (шрот соевый, подсолнечный, масло в ассортименте).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Предприятие осуществляет закупку сельхозпродукции на сертифицированных элеваторах и в хозяйствах по всей территории Украины. Закупка растительных масел (подсолнечное, соевое и другие), производится как на черноморских терминалах, так и самовывозом от производителей. </a:t>
            </a:r>
          </a:p>
          <a:p>
            <a:pPr marR="359410" lvl="0" indent="457200"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404813"/>
            <a:ext cx="7939088" cy="430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компании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Эко лидер »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373688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2748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R="359410" indent="457200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359410" indent="457200"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CB368CF-F35C-4DA3-8626-0062A928610E}" type="slidenum">
              <a:rPr lang="ru-RU" altLang="ru-RU" sz="1200" smtClean="0">
                <a:solidFill>
                  <a:srgbClr val="7F7F7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200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2763" y="1196975"/>
            <a:ext cx="799306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359410" indent="457200" algn="just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компании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Департамент Административный 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Директор компании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Главный бухгалтер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Финансовый директор 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Помощник руководителя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         Менеджер с административной деятельности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Юрист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Диспетчер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Технический работник 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Департамент Агро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Директор Департамента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         Заместитель директора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Менеджер по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сбыту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Менеджер ВЭД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Менеджер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чел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Общая численность сотрудников компании	-	17 человек</a:t>
            </a:r>
          </a:p>
          <a:p>
            <a:pPr marR="359410" lvl="0" indent="457200"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404813"/>
            <a:ext cx="7939088" cy="430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компании «Эко лидер»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373688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2748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R="359410" indent="457200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359410" indent="457200"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85578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CB368CF-F35C-4DA3-8626-0062A928610E}" type="slidenum">
              <a:rPr lang="ru-RU" altLang="ru-RU" sz="1200" smtClean="0">
                <a:solidFill>
                  <a:srgbClr val="7F7F7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ru-RU" altLang="ru-RU" sz="1200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2763" y="1196975"/>
            <a:ext cx="799306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359410" indent="457200" algn="just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Филиалы и представительства: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5941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Полтавский филиал </a:t>
            </a:r>
          </a:p>
          <a:p>
            <a:pPr marL="342900" marR="35941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Ивано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Франковское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представительство  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Схема работы компании: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	Оперативный анализ спроса и предложения на группу 	товаров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	Формирование складских запасов с учетом спроса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	Обработка заявок Покупателей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	Размещение заказов у Поставщиков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	Организация учета и хранения товарных партий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	Логистическая оптимизация процессов поставки</a:t>
            </a:r>
          </a:p>
          <a:p>
            <a:pPr marR="359410" indent="457200" algn="just">
              <a:spcAft>
                <a:spcPts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Инфраструктура  предприятия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Офисные помещения, склады для хранение товара, рабочие места торговых представителей оборудованы компьютерной и офисной техникой. Используются современные методы проведения торговых операций - электронный обмен документами,  автоматизация бухгалтерского учета.</a:t>
            </a:r>
          </a:p>
          <a:p>
            <a:pPr marR="359410" lvl="0" indent="457200"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404813"/>
            <a:ext cx="7939088" cy="430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компании «Эко лидер»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373688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4847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R="359410" indent="457200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</a:p>
          <a:p>
            <a:pPr marR="359410" indent="457200"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31708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CB368CF-F35C-4DA3-8626-0062A928610E}" type="slidenum">
              <a:rPr lang="ru-RU" altLang="ru-RU" sz="1200" smtClean="0">
                <a:solidFill>
                  <a:srgbClr val="7F7F7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ru-RU" altLang="ru-RU" sz="1200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7869" y="1376730"/>
            <a:ext cx="79930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359410" indent="457200" algn="just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Рынок сбыта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На сегодняшний день Украина становится одним из ключевых игроков на мировом рынке зерновых, масличных  и продуктов переработки, ее рынок характеризуются четкой экспортной ориентацией. Согласно прогнозам на 2014 МГ, доля экспорта зерновых и зернобобовых культур составит 50%, доля экспорта рапса – 93%, сои – 52% и подсолнечного масла – 89% от общего объема их производства. Новый уровень отношений Украины и Европейского союза увеличивает привлекательность  украинской аграрной продукции на мировых рынках.</a:t>
            </a:r>
          </a:p>
          <a:p>
            <a:pPr marR="359410" indent="457200">
              <a:spcAft>
                <a:spcPts val="0"/>
              </a:spcAft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Нашими покупателями являются: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CHS,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LouisDreyfus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Commodities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lencore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Noble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Group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OLAM,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Cargill,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Soufflet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Delta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Wilmar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ряд украинских компаний- переработчиков сельхозпродукции.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endParaRPr lang="ru-RU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lvl="0" indent="457200"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404813"/>
            <a:ext cx="7939088" cy="430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компании «Эко лидер»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373688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2748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R="359410" indent="457200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359410" indent="457200"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98123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CB368CF-F35C-4DA3-8626-0062A928610E}" type="slidenum">
              <a:rPr lang="ru-RU" altLang="ru-RU" sz="1200" smtClean="0">
                <a:solidFill>
                  <a:srgbClr val="7F7F7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1200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2763" y="1196975"/>
            <a:ext cx="79930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359410" indent="457200" algn="just"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Конкурентные преимущества компании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высокий профессиональный опыт работников компании; 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наличие постоянных Покупателей; 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устойчивые связи с Производителями и Поставщиками. Продвижение 	товаров на рынке осуществляется компанией с использованием 	сложившихся партнерских отношений,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постоянное присутствие на электронных торговых площадках</a:t>
            </a:r>
          </a:p>
          <a:p>
            <a:pPr marR="359410" indent="457200" algn="just">
              <a:spcAft>
                <a:spcPts val="0"/>
              </a:spcAf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Планы предприятия: расширение и увеличение продаж за счет привлечения новых Покупателей из Юго- Восточной Азии, Ближнего Востока и  республик Средней Азии. 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Деловая репутация руководящего состава и сотрудников организации в целом подтверждается наличием длительных устойчивых отношений с партнерами и контрагентами,  постоянным расширением сферы деловых контактов компании.</a:t>
            </a:r>
          </a:p>
          <a:p>
            <a:pPr marR="359410" lvl="0" indent="457200"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404813"/>
            <a:ext cx="7939088" cy="430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компании «Эко лидер»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373688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2748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R="359410" indent="457200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R="359410" indent="457200"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359410" indent="457200" algn="just"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0859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3C5641D-FB40-4E9B-BE54-10E59BDF0B0D}" type="slidenum">
              <a:rPr lang="ru-RU" altLang="ru-RU" sz="1200" smtClean="0">
                <a:solidFill>
                  <a:srgbClr val="7F7F7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ru-RU" altLang="ru-RU" sz="1200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404813"/>
            <a:ext cx="7939088" cy="430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фермерскими хозяйствами Украины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1125538"/>
            <a:ext cx="7939088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«Эко Лидер» имеет тесные связи с фермерами и сельхозпроизводителями разных форм </a:t>
            </a: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собственности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Clr>
                <a:srgbClr val="003366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42 000 хозяйств производят ежегодно около 8 млн тонн зерновых и 800 000 тонн масличных культур. </a:t>
            </a:r>
          </a:p>
          <a:p>
            <a:pPr marL="285750" indent="-285750" algn="just" eaLnBrk="1" hangingPunct="1">
              <a:buClr>
                <a:srgbClr val="003366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информации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Госстата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 01.07.2013 г. в пользовании у фермеров находилось 4,4 млн га земли. </a:t>
            </a:r>
          </a:p>
          <a:p>
            <a:pPr marL="285750" indent="-285750" algn="just" eaLnBrk="1" hangingPunct="1">
              <a:buClr>
                <a:srgbClr val="003366"/>
              </a:buClr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среднем на одно фермерское хозяйство приходится 109 га сельхозугодий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745038"/>
            <a:ext cx="20177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54563"/>
            <a:ext cx="2252662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4212" y="4506000"/>
            <a:ext cx="32543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АПК Украины </a:t>
            </a:r>
            <a:r>
              <a:rPr lang="ru-RU" altLang="ru-RU" sz="1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является перспективно развивающейся отраслью экономики.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 имеет </a:t>
            </a:r>
            <a:r>
              <a:rPr lang="ru-RU" altLang="ru-RU" sz="18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беспрецедентный </a:t>
            </a:r>
            <a:r>
              <a:rPr lang="ru-RU" altLang="ru-RU" sz="1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в этой сфере.</a:t>
            </a:r>
          </a:p>
        </p:txBody>
      </p:sp>
    </p:spTree>
  </p:cSld>
  <p:clrMapOvr>
    <a:masterClrMapping/>
  </p:clrMapOvr>
  <p:transition spd="slow" advClick="0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3915E0A-C3BD-47F2-B7CF-FEA827BEA405}" type="slidenum">
              <a:rPr lang="ru-RU" altLang="ru-RU" sz="1200" smtClean="0">
                <a:solidFill>
                  <a:srgbClr val="7F7F7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ru-RU" altLang="ru-RU" sz="1200" smtClean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404813"/>
            <a:ext cx="7939088" cy="430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Внешнеэкономическая деятельность компании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213" y="1533525"/>
            <a:ext cx="5645150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Clr>
                <a:srgbClr val="003366"/>
              </a:buClr>
              <a:defRPr/>
            </a:pPr>
            <a:r>
              <a:rPr lang="ru-RU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Экспортные операции по реализации зерновых и масличных культур в Россию, Беларусь, Китай, страны Европы, Прибалтики и Африки;</a:t>
            </a:r>
          </a:p>
          <a:p>
            <a:pPr algn="just" eaLnBrk="1" hangingPunct="1">
              <a:buClr>
                <a:srgbClr val="003366"/>
              </a:buClr>
              <a:defRPr/>
            </a:pPr>
            <a:endParaRPr lang="ru-RU" sz="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003366"/>
              </a:buClr>
              <a:defRPr/>
            </a:pPr>
            <a:r>
              <a:rPr lang="ru-RU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Поставку товара по качеству, количеству и упаковке согласно заявке от покупателя;</a:t>
            </a:r>
          </a:p>
          <a:p>
            <a:pPr algn="just" eaLnBrk="1" hangingPunct="1">
              <a:buClr>
                <a:srgbClr val="003366"/>
              </a:buClr>
              <a:defRPr/>
            </a:pPr>
            <a:endParaRPr lang="ru-RU" sz="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003366"/>
              </a:buClr>
              <a:defRPr/>
            </a:pPr>
            <a:r>
              <a:rPr lang="ru-RU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Подготовку/Оформление сопроводительной документации на товар;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216058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5613" y="1073150"/>
            <a:ext cx="4878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  ООО «Эко Лидер» осуществляет: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613" y="3844925"/>
            <a:ext cx="7345362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buClr>
                <a:srgbClr val="003366"/>
              </a:buClr>
              <a:defRPr/>
            </a:pPr>
            <a:r>
              <a:rPr lang="ru-RU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Обеспечение покупателя гибкими условиями формирования цены и оплаты за товар;</a:t>
            </a:r>
          </a:p>
          <a:p>
            <a:pPr algn="just" eaLnBrk="1" hangingPunct="1">
              <a:buClr>
                <a:srgbClr val="003366"/>
              </a:buClr>
              <a:defRPr/>
            </a:pPr>
            <a:endParaRPr lang="ru-RU" sz="6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003366"/>
              </a:buClr>
              <a:defRPr/>
            </a:pPr>
            <a:r>
              <a:rPr lang="ru-RU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Поставку товара на следующих базисах: EXW, FCA, СРТ, FOB – порты  Черного моря, Азовского моря, DAF, DAP, DDU, CIF.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9750" y="5300663"/>
            <a:ext cx="5761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4E75A3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ООО «Эко Лидер» заинтересована в сотрудничестве и налаживании партнерских отношений на долгосрочной основе.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020272" y="4715084"/>
            <a:ext cx="1762948" cy="1786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5223</TotalTime>
  <Words>623</Words>
  <Application>Microsoft Office PowerPoint</Application>
  <PresentationFormat>Экран (4:3)</PresentationFormat>
  <Paragraphs>152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Bookman Old Style</vt:lpstr>
      <vt:lpstr>Calibri</vt:lpstr>
      <vt:lpstr>Georgia</vt:lpstr>
      <vt:lpstr>Symbol</vt:lpstr>
      <vt:lpstr>Times New Roman</vt:lpstr>
      <vt:lpstr>Trebuchet MS</vt:lpstr>
      <vt:lpstr>Wingdings</vt:lpstr>
      <vt:lpstr>Воздушный поток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 2011</dc:creator>
  <cp:lastModifiedBy>Eco LeaderTrade</cp:lastModifiedBy>
  <cp:revision>223</cp:revision>
  <cp:lastPrinted>2013-09-20T07:19:34Z</cp:lastPrinted>
  <dcterms:created xsi:type="dcterms:W3CDTF">2013-02-02T23:43:19Z</dcterms:created>
  <dcterms:modified xsi:type="dcterms:W3CDTF">2014-11-03T09:03:57Z</dcterms:modified>
</cp:coreProperties>
</file>